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Catamaran"/>
      <p:regular r:id="rId26"/>
      <p:bold r:id="rId27"/>
    </p:embeddedFont>
    <p:embeddedFont>
      <p:font typeface="Fugaz On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29" roundtripDataSignature="AMtx7mh9fG19evLm4blmZuGQrOyCeE2I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tamaran-regular.fntdata"/><Relationship Id="rId25" Type="http://schemas.openxmlformats.org/officeDocument/2006/relationships/slide" Target="slides/slide20.xml"/><Relationship Id="rId28" Type="http://schemas.openxmlformats.org/officeDocument/2006/relationships/font" Target="fonts/FugazOne-regular.fntdata"/><Relationship Id="rId27" Type="http://schemas.openxmlformats.org/officeDocument/2006/relationships/font" Target="fonts/Catamaran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tratta di una piattaforma in cui vi si ha la possibilità di condividere le proprie esperienze di viaggio interagendo con gli altri utenti.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Al centro abbiamo I pacchetti viaggio. Illustrazione algoritmo – menzionare algoritmo.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2"/>
          <p:cNvSpPr txBox="1"/>
          <p:nvPr>
            <p:ph type="ctrTitle"/>
          </p:nvPr>
        </p:nvSpPr>
        <p:spPr>
          <a:xfrm>
            <a:off x="4572094" y="1086488"/>
            <a:ext cx="3858600" cy="17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2"/>
          <p:cNvSpPr txBox="1"/>
          <p:nvPr>
            <p:ph idx="1" type="subTitle"/>
          </p:nvPr>
        </p:nvSpPr>
        <p:spPr>
          <a:xfrm>
            <a:off x="4572094" y="3529712"/>
            <a:ext cx="3858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1"/>
          <p:cNvSpPr/>
          <p:nvPr/>
        </p:nvSpPr>
        <p:spPr>
          <a:xfrm>
            <a:off x="5283600" y="25161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1"/>
          <p:cNvSpPr/>
          <p:nvPr/>
        </p:nvSpPr>
        <p:spPr>
          <a:xfrm>
            <a:off x="4199950" y="-36465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1"/>
          <p:cNvSpPr/>
          <p:nvPr/>
        </p:nvSpPr>
        <p:spPr>
          <a:xfrm>
            <a:off x="-156300" y="-90275"/>
            <a:ext cx="4880700" cy="41451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2"/>
          <p:cNvSpPr/>
          <p:nvPr/>
        </p:nvSpPr>
        <p:spPr>
          <a:xfrm>
            <a:off x="5629888" y="935150"/>
            <a:ext cx="2977800" cy="2771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2"/>
          <p:cNvSpPr/>
          <p:nvPr/>
        </p:nvSpPr>
        <p:spPr>
          <a:xfrm>
            <a:off x="3083188" y="935150"/>
            <a:ext cx="2977800" cy="2771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32"/>
          <p:cNvSpPr/>
          <p:nvPr/>
        </p:nvSpPr>
        <p:spPr>
          <a:xfrm>
            <a:off x="536488" y="935150"/>
            <a:ext cx="2977800" cy="2771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" name="Google Shape;15;p2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Title and text 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5"/>
          <p:cNvSpPr txBox="1"/>
          <p:nvPr>
            <p:ph idx="1" type="body"/>
          </p:nvPr>
        </p:nvSpPr>
        <p:spPr>
          <a:xfrm>
            <a:off x="1481400" y="2779500"/>
            <a:ext cx="32430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25"/>
          <p:cNvSpPr txBox="1"/>
          <p:nvPr>
            <p:ph type="title"/>
          </p:nvPr>
        </p:nvSpPr>
        <p:spPr>
          <a:xfrm>
            <a:off x="1481425" y="758175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25"/>
          <p:cNvSpPr txBox="1"/>
          <p:nvPr>
            <p:ph idx="2" type="title"/>
          </p:nvPr>
        </p:nvSpPr>
        <p:spPr>
          <a:xfrm>
            <a:off x="1481425" y="1539400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3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6"/>
          <p:cNvSpPr/>
          <p:nvPr/>
        </p:nvSpPr>
        <p:spPr>
          <a:xfrm>
            <a:off x="4240375" y="476099"/>
            <a:ext cx="4624500" cy="4191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7"/>
          <p:cNvSpPr/>
          <p:nvPr/>
        </p:nvSpPr>
        <p:spPr>
          <a:xfrm>
            <a:off x="5902625" y="16677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7"/>
          <p:cNvSpPr/>
          <p:nvPr/>
        </p:nvSpPr>
        <p:spPr>
          <a:xfrm>
            <a:off x="-415775" y="2071075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7"/>
          <p:cNvSpPr/>
          <p:nvPr/>
        </p:nvSpPr>
        <p:spPr>
          <a:xfrm>
            <a:off x="1216275" y="-1099550"/>
            <a:ext cx="4880700" cy="41451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7"/>
          <p:cNvSpPr/>
          <p:nvPr/>
        </p:nvSpPr>
        <p:spPr>
          <a:xfrm>
            <a:off x="2874800" y="26794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idx="2" type="title"/>
          </p:nvPr>
        </p:nvSpPr>
        <p:spPr>
          <a:xfrm>
            <a:off x="1826275" y="1669200"/>
            <a:ext cx="2463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" name="Google Shape;30;p28"/>
          <p:cNvSpPr txBox="1"/>
          <p:nvPr>
            <p:ph idx="1" type="subTitle"/>
          </p:nvPr>
        </p:nvSpPr>
        <p:spPr>
          <a:xfrm>
            <a:off x="1826275" y="2179525"/>
            <a:ext cx="2214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8"/>
          <p:cNvSpPr txBox="1"/>
          <p:nvPr>
            <p:ph idx="3" type="title"/>
          </p:nvPr>
        </p:nvSpPr>
        <p:spPr>
          <a:xfrm>
            <a:off x="5940175" y="1669200"/>
            <a:ext cx="2463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" name="Google Shape;32;p28"/>
          <p:cNvSpPr txBox="1"/>
          <p:nvPr>
            <p:ph idx="4" type="subTitle"/>
          </p:nvPr>
        </p:nvSpPr>
        <p:spPr>
          <a:xfrm>
            <a:off x="5940175" y="2179525"/>
            <a:ext cx="2214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8"/>
          <p:cNvSpPr txBox="1"/>
          <p:nvPr>
            <p:ph idx="5" type="title"/>
          </p:nvPr>
        </p:nvSpPr>
        <p:spPr>
          <a:xfrm>
            <a:off x="1826275" y="3336104"/>
            <a:ext cx="2463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" name="Google Shape;34;p28"/>
          <p:cNvSpPr txBox="1"/>
          <p:nvPr>
            <p:ph idx="6" type="subTitle"/>
          </p:nvPr>
        </p:nvSpPr>
        <p:spPr>
          <a:xfrm>
            <a:off x="1826275" y="3846426"/>
            <a:ext cx="2214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7" type="title"/>
          </p:nvPr>
        </p:nvSpPr>
        <p:spPr>
          <a:xfrm>
            <a:off x="5940175" y="3336103"/>
            <a:ext cx="2463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" name="Google Shape;36;p28"/>
          <p:cNvSpPr txBox="1"/>
          <p:nvPr>
            <p:ph idx="8" type="subTitle"/>
          </p:nvPr>
        </p:nvSpPr>
        <p:spPr>
          <a:xfrm>
            <a:off x="5940175" y="3846426"/>
            <a:ext cx="2214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8"/>
          <p:cNvSpPr txBox="1"/>
          <p:nvPr>
            <p:ph idx="9" type="title"/>
          </p:nvPr>
        </p:nvSpPr>
        <p:spPr>
          <a:xfrm>
            <a:off x="819375" y="1902900"/>
            <a:ext cx="8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28"/>
          <p:cNvSpPr txBox="1"/>
          <p:nvPr>
            <p:ph idx="13" type="title"/>
          </p:nvPr>
        </p:nvSpPr>
        <p:spPr>
          <a:xfrm>
            <a:off x="819375" y="3568802"/>
            <a:ext cx="8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28"/>
          <p:cNvSpPr txBox="1"/>
          <p:nvPr>
            <p:ph idx="14" type="title"/>
          </p:nvPr>
        </p:nvSpPr>
        <p:spPr>
          <a:xfrm>
            <a:off x="4970225" y="1902900"/>
            <a:ext cx="8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28"/>
          <p:cNvSpPr txBox="1"/>
          <p:nvPr>
            <p:ph idx="15" type="title"/>
          </p:nvPr>
        </p:nvSpPr>
        <p:spPr>
          <a:xfrm>
            <a:off x="4970225" y="3569825"/>
            <a:ext cx="8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9"/>
          <p:cNvSpPr txBox="1"/>
          <p:nvPr>
            <p:ph type="title"/>
          </p:nvPr>
        </p:nvSpPr>
        <p:spPr>
          <a:xfrm>
            <a:off x="3769800" y="1791723"/>
            <a:ext cx="466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29"/>
          <p:cNvSpPr txBox="1"/>
          <p:nvPr>
            <p:ph idx="1" type="subTitle"/>
          </p:nvPr>
        </p:nvSpPr>
        <p:spPr>
          <a:xfrm>
            <a:off x="4635600" y="2621963"/>
            <a:ext cx="3795300" cy="10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0"/>
          <p:cNvSpPr txBox="1"/>
          <p:nvPr>
            <p:ph type="title"/>
          </p:nvPr>
        </p:nvSpPr>
        <p:spPr>
          <a:xfrm>
            <a:off x="2041400" y="2607575"/>
            <a:ext cx="5061000" cy="19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b="0" i="0" sz="3000" u="none" cap="none" strike="noStrik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b="0" i="0" sz="3000" u="none" cap="none" strike="noStrik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b="0" i="0" sz="3000" u="none" cap="none" strike="noStrik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b="0" i="0" sz="3000" u="none" cap="none" strike="noStrik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b="0" i="0" sz="3000" u="none" cap="none" strike="noStrik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b="0" i="0" sz="3000" u="none" cap="none" strike="noStrik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b="0" i="0" sz="3000" u="none" cap="none" strike="noStrik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b="0" i="0" sz="3000" u="none" cap="none" strike="noStrik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b="0" i="0" sz="3000" u="none" cap="none" strike="noStrik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 b="0" i="0" sz="14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b="0" i="0" sz="14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 b="0" i="0" sz="14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 b="0" i="0" sz="14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b="0" i="0" sz="14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 b="0" i="0" sz="14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 b="0" i="0" sz="14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b="0" i="0" sz="14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tamaran"/>
              <a:buChar char="■"/>
              <a:defRPr b="0" i="0" sz="14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Relationship Id="rId6" Type="http://schemas.openxmlformats.org/officeDocument/2006/relationships/image" Target="../media/image37.jpg"/><Relationship Id="rId7" Type="http://schemas.openxmlformats.org/officeDocument/2006/relationships/image" Target="../media/image2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/>
          <p:nvPr/>
        </p:nvSpPr>
        <p:spPr>
          <a:xfrm>
            <a:off x="4966500" y="867950"/>
            <a:ext cx="3069900" cy="23409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/>
          <p:nvPr/>
        </p:nvSpPr>
        <p:spPr>
          <a:xfrm>
            <a:off x="637600" y="195974"/>
            <a:ext cx="4228200" cy="4092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"/>
          <p:cNvSpPr/>
          <p:nvPr/>
        </p:nvSpPr>
        <p:spPr>
          <a:xfrm>
            <a:off x="4865794" y="2987551"/>
            <a:ext cx="3271200" cy="436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 txBox="1"/>
          <p:nvPr>
            <p:ph idx="1" type="subTitle"/>
          </p:nvPr>
        </p:nvSpPr>
        <p:spPr>
          <a:xfrm>
            <a:off x="4572094" y="3529712"/>
            <a:ext cx="38586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Sviluppo della base dati per la nostra applicazione </a:t>
            </a:r>
            <a:endParaRPr/>
          </a:p>
        </p:txBody>
      </p:sp>
      <p:grpSp>
        <p:nvGrpSpPr>
          <p:cNvPr id="62" name="Google Shape;62;p1"/>
          <p:cNvGrpSpPr/>
          <p:nvPr/>
        </p:nvGrpSpPr>
        <p:grpSpPr>
          <a:xfrm>
            <a:off x="5100994" y="1589500"/>
            <a:ext cx="2800800" cy="584700"/>
            <a:chOff x="5100994" y="1589500"/>
            <a:chExt cx="2800800" cy="584700"/>
          </a:xfrm>
        </p:grpSpPr>
        <p:cxnSp>
          <p:nvCxnSpPr>
            <p:cNvPr id="63" name="Google Shape;63;p1"/>
            <p:cNvCxnSpPr/>
            <p:nvPr/>
          </p:nvCxnSpPr>
          <p:spPr>
            <a:xfrm rot="-5400000">
              <a:off x="4989844" y="1700650"/>
              <a:ext cx="584700" cy="362400"/>
            </a:xfrm>
            <a:prstGeom prst="bentConnector3">
              <a:avLst>
                <a:gd fmla="val 99996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" name="Google Shape;64;p1"/>
            <p:cNvCxnSpPr/>
            <p:nvPr/>
          </p:nvCxnSpPr>
          <p:spPr>
            <a:xfrm flipH="1" rot="5400000">
              <a:off x="7428244" y="1700650"/>
              <a:ext cx="584700" cy="362400"/>
            </a:xfrm>
            <a:prstGeom prst="bentConnector3">
              <a:avLst>
                <a:gd fmla="val 99996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65" name="Google Shape;6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875" y="764750"/>
            <a:ext cx="3003401" cy="3613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1"/>
          <p:cNvGrpSpPr/>
          <p:nvPr/>
        </p:nvGrpSpPr>
        <p:grpSpPr>
          <a:xfrm>
            <a:off x="5559938" y="2594775"/>
            <a:ext cx="1882925" cy="628350"/>
            <a:chOff x="5559938" y="2594775"/>
            <a:chExt cx="1882925" cy="628350"/>
          </a:xfrm>
        </p:grpSpPr>
        <p:grpSp>
          <p:nvGrpSpPr>
            <p:cNvPr id="67" name="Google Shape;67;p1"/>
            <p:cNvGrpSpPr/>
            <p:nvPr/>
          </p:nvGrpSpPr>
          <p:grpSpPr>
            <a:xfrm>
              <a:off x="5559938" y="2594775"/>
              <a:ext cx="340200" cy="628350"/>
              <a:chOff x="5546500" y="2594775"/>
              <a:chExt cx="340200" cy="628350"/>
            </a:xfrm>
          </p:grpSpPr>
          <p:sp>
            <p:nvSpPr>
              <p:cNvPr id="68" name="Google Shape;68;p1"/>
              <p:cNvSpPr/>
              <p:nvPr/>
            </p:nvSpPr>
            <p:spPr>
              <a:xfrm>
                <a:off x="5816800" y="3153225"/>
                <a:ext cx="69900" cy="69900"/>
              </a:xfrm>
              <a:prstGeom prst="ellipse">
                <a:avLst/>
              </a:prstGeom>
              <a:gradFill>
                <a:gsLst>
                  <a:gs pos="0">
                    <a:srgbClr val="82BCFE"/>
                  </a:gs>
                  <a:gs pos="100000">
                    <a:srgbClr val="0C77F1"/>
                  </a:gs>
                </a:gsLst>
                <a:lin ang="5400012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9" name="Google Shape;69;p1"/>
              <p:cNvCxnSpPr>
                <a:stCxn id="68" idx="2"/>
              </p:cNvCxnSpPr>
              <p:nvPr/>
            </p:nvCxnSpPr>
            <p:spPr>
              <a:xfrm rot="10800000">
                <a:off x="5546500" y="2594775"/>
                <a:ext cx="270300" cy="593400"/>
              </a:xfrm>
              <a:prstGeom prst="bentConnector2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70" name="Google Shape;70;p1"/>
            <p:cNvGrpSpPr/>
            <p:nvPr/>
          </p:nvGrpSpPr>
          <p:grpSpPr>
            <a:xfrm flipH="1">
              <a:off x="7102663" y="2594775"/>
              <a:ext cx="340200" cy="628350"/>
              <a:chOff x="5546500" y="2594775"/>
              <a:chExt cx="340200" cy="628350"/>
            </a:xfrm>
          </p:grpSpPr>
          <p:sp>
            <p:nvSpPr>
              <p:cNvPr id="71" name="Google Shape;71;p1"/>
              <p:cNvSpPr/>
              <p:nvPr/>
            </p:nvSpPr>
            <p:spPr>
              <a:xfrm>
                <a:off x="5816800" y="3153225"/>
                <a:ext cx="69900" cy="69900"/>
              </a:xfrm>
              <a:prstGeom prst="ellipse">
                <a:avLst/>
              </a:prstGeom>
              <a:gradFill>
                <a:gsLst>
                  <a:gs pos="0">
                    <a:srgbClr val="82BCFE"/>
                  </a:gs>
                  <a:gs pos="100000">
                    <a:srgbClr val="0C77F1"/>
                  </a:gs>
                </a:gsLst>
                <a:lin ang="5400012" scaled="0"/>
              </a:gra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2" name="Google Shape;72;p1"/>
              <p:cNvCxnSpPr>
                <a:stCxn id="71" idx="2"/>
              </p:cNvCxnSpPr>
              <p:nvPr/>
            </p:nvCxnSpPr>
            <p:spPr>
              <a:xfrm rot="10800000">
                <a:off x="5546500" y="2594775"/>
                <a:ext cx="270300" cy="593400"/>
              </a:xfrm>
              <a:prstGeom prst="bentConnector2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73" name="Google Shape;73;p1"/>
          <p:cNvSpPr txBox="1"/>
          <p:nvPr>
            <p:ph type="ctrTitle"/>
          </p:nvPr>
        </p:nvSpPr>
        <p:spPr>
          <a:xfrm>
            <a:off x="4572094" y="1086488"/>
            <a:ext cx="3858600" cy="17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>
                <a:solidFill>
                  <a:schemeClr val="lt1"/>
                </a:solidFill>
              </a:rPr>
              <a:t>AROUND THE WORLD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Daft Punk PNG HD | PNG Mart" id="74" name="Google Shape;7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5794" y="1826037"/>
            <a:ext cx="883455" cy="971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ft Punk PNG HD | PNG Mart" id="75" name="Google Shape;7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4537" y="1826037"/>
            <a:ext cx="883455" cy="97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/>
          <p:nvPr/>
        </p:nvSpPr>
        <p:spPr>
          <a:xfrm>
            <a:off x="631303" y="325539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0"/>
          <p:cNvSpPr txBox="1"/>
          <p:nvPr/>
        </p:nvSpPr>
        <p:spPr>
          <a:xfrm>
            <a:off x="469242" y="325539"/>
            <a:ext cx="8315522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rPr>
              <a:t>RISTRUTTURAZIONE ATTRIBUTI MULTIVALORE</a:t>
            </a:r>
            <a:endParaRPr/>
          </a:p>
        </p:txBody>
      </p:sp>
      <p:pic>
        <p:nvPicPr>
          <p:cNvPr id="221" name="Google Shape;22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4997" y="998320"/>
            <a:ext cx="5594006" cy="3977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"/>
          <p:cNvSpPr/>
          <p:nvPr/>
        </p:nvSpPr>
        <p:spPr>
          <a:xfrm>
            <a:off x="631303" y="325539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1"/>
          <p:cNvSpPr txBox="1"/>
          <p:nvPr/>
        </p:nvSpPr>
        <p:spPr>
          <a:xfrm>
            <a:off x="809941" y="2682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rPr>
              <a:t>RISTRUTTURAZIONE IDENTIFICATORI</a:t>
            </a:r>
            <a:endParaRPr/>
          </a:p>
        </p:txBody>
      </p:sp>
      <p:pic>
        <p:nvPicPr>
          <p:cNvPr id="228" name="Google Shape;22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4996" y="975833"/>
            <a:ext cx="5594007" cy="3977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2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5877012" y="1859592"/>
            <a:ext cx="3866295" cy="3743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2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-599305" y="567939"/>
            <a:ext cx="3866295" cy="3743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12"/>
          <p:cNvGrpSpPr/>
          <p:nvPr/>
        </p:nvGrpSpPr>
        <p:grpSpPr>
          <a:xfrm>
            <a:off x="405288" y="860175"/>
            <a:ext cx="171000" cy="3574050"/>
            <a:chOff x="5816800" y="2392275"/>
            <a:chExt cx="171000" cy="3574050"/>
          </a:xfrm>
        </p:grpSpPr>
        <p:sp>
          <p:nvSpPr>
            <p:cNvPr id="236" name="Google Shape;236;p12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7" name="Google Shape;237;p12"/>
            <p:cNvCxnSpPr>
              <a:stCxn id="236" idx="2"/>
            </p:cNvCxnSpPr>
            <p:nvPr/>
          </p:nvCxnSpPr>
          <p:spPr>
            <a:xfrm flipH="1" rot="10800000">
              <a:off x="5816800" y="2392275"/>
              <a:ext cx="171000" cy="3539100"/>
            </a:xfrm>
            <a:prstGeom prst="bentConnector3">
              <a:avLst>
                <a:gd fmla="val 3025373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38" name="Google Shape;238;p12"/>
          <p:cNvGrpSpPr/>
          <p:nvPr/>
        </p:nvGrpSpPr>
        <p:grpSpPr>
          <a:xfrm flipH="1">
            <a:off x="8567798" y="860175"/>
            <a:ext cx="171000" cy="3574050"/>
            <a:chOff x="5816800" y="2392275"/>
            <a:chExt cx="171000" cy="3574050"/>
          </a:xfrm>
        </p:grpSpPr>
        <p:sp>
          <p:nvSpPr>
            <p:cNvPr id="239" name="Google Shape;239;p12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0" name="Google Shape;240;p12"/>
            <p:cNvCxnSpPr>
              <a:stCxn id="239" idx="2"/>
            </p:cNvCxnSpPr>
            <p:nvPr/>
          </p:nvCxnSpPr>
          <p:spPr>
            <a:xfrm flipH="1" rot="10800000">
              <a:off x="5816800" y="2392275"/>
              <a:ext cx="171000" cy="3539100"/>
            </a:xfrm>
            <a:prstGeom prst="bentConnector3">
              <a:avLst>
                <a:gd fmla="val 1848025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41" name="Google Shape;241;p12"/>
          <p:cNvSpPr/>
          <p:nvPr/>
        </p:nvSpPr>
        <p:spPr>
          <a:xfrm>
            <a:off x="631303" y="325539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2"/>
          <p:cNvSpPr txBox="1"/>
          <p:nvPr/>
        </p:nvSpPr>
        <p:spPr>
          <a:xfrm>
            <a:off x="809941" y="2682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rPr>
              <a:t>SCHEMA LOGICO</a:t>
            </a:r>
            <a:endParaRPr/>
          </a:p>
        </p:txBody>
      </p:sp>
      <p:pic>
        <p:nvPicPr>
          <p:cNvPr id="243" name="Google Shape;243;p12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6557026" y="2288304"/>
            <a:ext cx="2586974" cy="258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2"/>
          <p:cNvPicPr preferRelativeResize="0"/>
          <p:nvPr/>
        </p:nvPicPr>
        <p:blipFill rotWithShape="1">
          <a:blip r:embed="rId5">
            <a:alphaModFix amt="70000"/>
          </a:blip>
          <a:srcRect b="0" l="0" r="0" t="0"/>
          <a:stretch/>
        </p:blipFill>
        <p:spPr>
          <a:xfrm>
            <a:off x="399136" y="1612629"/>
            <a:ext cx="1869414" cy="1869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2"/>
          <p:cNvPicPr preferRelativeResize="0"/>
          <p:nvPr/>
        </p:nvPicPr>
        <p:blipFill rotWithShape="1">
          <a:blip r:embed="rId6">
            <a:alphaModFix/>
          </a:blip>
          <a:srcRect b="17406" l="0" r="0" t="11682"/>
          <a:stretch/>
        </p:blipFill>
        <p:spPr>
          <a:xfrm>
            <a:off x="929683" y="937634"/>
            <a:ext cx="3967422" cy="3981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2"/>
          <p:cNvPicPr preferRelativeResize="0"/>
          <p:nvPr/>
        </p:nvPicPr>
        <p:blipFill rotWithShape="1">
          <a:blip r:embed="rId7">
            <a:alphaModFix/>
          </a:blip>
          <a:srcRect b="6328" l="0" r="0" t="6329"/>
          <a:stretch/>
        </p:blipFill>
        <p:spPr>
          <a:xfrm>
            <a:off x="4990520" y="937843"/>
            <a:ext cx="3223797" cy="398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13"/>
          <p:cNvGrpSpPr/>
          <p:nvPr/>
        </p:nvGrpSpPr>
        <p:grpSpPr>
          <a:xfrm>
            <a:off x="405288" y="860175"/>
            <a:ext cx="171000" cy="3574050"/>
            <a:chOff x="5816800" y="2392275"/>
            <a:chExt cx="171000" cy="3574050"/>
          </a:xfrm>
        </p:grpSpPr>
        <p:sp>
          <p:nvSpPr>
            <p:cNvPr id="252" name="Google Shape;252;p13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3" name="Google Shape;253;p13"/>
            <p:cNvCxnSpPr>
              <a:stCxn id="252" idx="2"/>
            </p:cNvCxnSpPr>
            <p:nvPr/>
          </p:nvCxnSpPr>
          <p:spPr>
            <a:xfrm flipH="1" rot="10800000">
              <a:off x="5816800" y="2392275"/>
              <a:ext cx="171000" cy="3539100"/>
            </a:xfrm>
            <a:prstGeom prst="bentConnector3">
              <a:avLst>
                <a:gd fmla="val 3025373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54" name="Google Shape;254;p13"/>
          <p:cNvGrpSpPr/>
          <p:nvPr/>
        </p:nvGrpSpPr>
        <p:grpSpPr>
          <a:xfrm flipH="1">
            <a:off x="8567798" y="860175"/>
            <a:ext cx="171000" cy="3574050"/>
            <a:chOff x="5816800" y="2392275"/>
            <a:chExt cx="171000" cy="3574050"/>
          </a:xfrm>
        </p:grpSpPr>
        <p:sp>
          <p:nvSpPr>
            <p:cNvPr id="255" name="Google Shape;255;p13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6" name="Google Shape;256;p13"/>
            <p:cNvCxnSpPr>
              <a:stCxn id="255" idx="2"/>
            </p:cNvCxnSpPr>
            <p:nvPr/>
          </p:nvCxnSpPr>
          <p:spPr>
            <a:xfrm flipH="1" rot="10800000">
              <a:off x="5816800" y="2392275"/>
              <a:ext cx="171000" cy="3539100"/>
            </a:xfrm>
            <a:prstGeom prst="bentConnector3">
              <a:avLst>
                <a:gd fmla="val 1848025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257" name="Google Shape;2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5186" y="86906"/>
            <a:ext cx="7093627" cy="4969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"/>
          <p:cNvSpPr/>
          <p:nvPr/>
        </p:nvSpPr>
        <p:spPr>
          <a:xfrm>
            <a:off x="403325" y="792950"/>
            <a:ext cx="3961200" cy="35577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4"/>
          <p:cNvSpPr txBox="1"/>
          <p:nvPr>
            <p:ph idx="1" type="subTitle"/>
          </p:nvPr>
        </p:nvSpPr>
        <p:spPr>
          <a:xfrm>
            <a:off x="4635600" y="2621963"/>
            <a:ext cx="3795300" cy="10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Abbiamo inserito 30 utenti italiani nel giro per il mondo con i relativi pacchetti viaggio creati e acquisiti da loro   </a:t>
            </a:r>
            <a:endParaRPr/>
          </a:p>
        </p:txBody>
      </p:sp>
      <p:pic>
        <p:nvPicPr>
          <p:cNvPr id="264" name="Google Shape;2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050" y="766550"/>
            <a:ext cx="1938850" cy="361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14"/>
          <p:cNvCxnSpPr>
            <a:endCxn id="263" idx="3"/>
          </p:cNvCxnSpPr>
          <p:nvPr/>
        </p:nvCxnSpPr>
        <p:spPr>
          <a:xfrm flipH="1" rot="-5400000">
            <a:off x="8019450" y="2729213"/>
            <a:ext cx="671700" cy="151200"/>
          </a:xfrm>
          <a:prstGeom prst="bentConnector4">
            <a:avLst>
              <a:gd fmla="val 11393" name="adj1"/>
              <a:gd fmla="val 251191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66" name="Google Shape;266;p14"/>
          <p:cNvGrpSpPr/>
          <p:nvPr/>
        </p:nvGrpSpPr>
        <p:grpSpPr>
          <a:xfrm>
            <a:off x="4075731" y="1484138"/>
            <a:ext cx="1967623" cy="340188"/>
            <a:chOff x="4075731" y="1234875"/>
            <a:chExt cx="1791747" cy="459615"/>
          </a:xfrm>
        </p:grpSpPr>
        <p:sp>
          <p:nvSpPr>
            <p:cNvPr id="267" name="Google Shape;267;p14"/>
            <p:cNvSpPr/>
            <p:nvPr/>
          </p:nvSpPr>
          <p:spPr>
            <a:xfrm>
              <a:off x="4075731" y="123487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8" name="Google Shape;268;p14"/>
            <p:cNvCxnSpPr>
              <a:stCxn id="269" idx="0"/>
              <a:endCxn id="267" idx="6"/>
            </p:cNvCxnSpPr>
            <p:nvPr/>
          </p:nvCxnSpPr>
          <p:spPr>
            <a:xfrm flipH="1" rot="5400000">
              <a:off x="4794228" y="621240"/>
              <a:ext cx="424800" cy="1721700"/>
            </a:xfrm>
            <a:prstGeom prst="bentConnector2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69" name="Google Shape;269;p14"/>
          <p:cNvSpPr txBox="1"/>
          <p:nvPr>
            <p:ph type="title"/>
          </p:nvPr>
        </p:nvSpPr>
        <p:spPr>
          <a:xfrm>
            <a:off x="3712804" y="1824326"/>
            <a:ext cx="466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000"/>
              <a:t>INSERIMENTO </a:t>
            </a:r>
            <a:br>
              <a:rPr lang="en-US" sz="4000"/>
            </a:br>
            <a:r>
              <a:rPr lang="en-US" sz="4000"/>
              <a:t>DEI DATI </a:t>
            </a:r>
            <a:endParaRPr sz="4000"/>
          </a:p>
        </p:txBody>
      </p:sp>
      <p:pic>
        <p:nvPicPr>
          <p:cNvPr id="270" name="Google Shape;270;p14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7214584" y="3357559"/>
            <a:ext cx="1747773" cy="174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4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>
            <a:off x="7075401" y="53290"/>
            <a:ext cx="1447549" cy="144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4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>
            <a:off x="3749989" y="3266993"/>
            <a:ext cx="1774845" cy="177484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4"/>
          <p:cNvSpPr txBox="1"/>
          <p:nvPr/>
        </p:nvSpPr>
        <p:spPr>
          <a:xfrm>
            <a:off x="5783629" y="434658"/>
            <a:ext cx="1430955" cy="663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Catamaran"/>
                <a:ea typeface="Catamaran"/>
                <a:cs typeface="Catamaran"/>
                <a:sym typeface="Catamaran"/>
              </a:rPr>
              <a:t>‘@federico333’  </a:t>
            </a:r>
            <a:endParaRPr/>
          </a:p>
        </p:txBody>
      </p:sp>
      <p:sp>
        <p:nvSpPr>
          <p:cNvPr id="274" name="Google Shape;274;p14"/>
          <p:cNvSpPr txBox="1"/>
          <p:nvPr/>
        </p:nvSpPr>
        <p:spPr>
          <a:xfrm>
            <a:off x="5261292" y="3812313"/>
            <a:ext cx="975202" cy="525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Catamaran"/>
                <a:ea typeface="Catamaran"/>
                <a:cs typeface="Catamaran"/>
                <a:sym typeface="Catamaran"/>
              </a:rPr>
              <a:t>‘@claudia90’  </a:t>
            </a:r>
            <a:endParaRPr/>
          </a:p>
        </p:txBody>
      </p:sp>
      <p:sp>
        <p:nvSpPr>
          <p:cNvPr id="275" name="Google Shape;275;p14"/>
          <p:cNvSpPr txBox="1"/>
          <p:nvPr/>
        </p:nvSpPr>
        <p:spPr>
          <a:xfrm>
            <a:off x="6076422" y="4337637"/>
            <a:ext cx="1430955" cy="663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Catamaran"/>
                <a:ea typeface="Catamaran"/>
                <a:cs typeface="Catamaran"/>
                <a:sym typeface="Catamaran"/>
              </a:rPr>
              <a:t>‘@gabriella444’ 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"/>
          <p:cNvSpPr/>
          <p:nvPr/>
        </p:nvSpPr>
        <p:spPr>
          <a:xfrm>
            <a:off x="631303" y="325539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5"/>
          <p:cNvSpPr txBox="1"/>
          <p:nvPr/>
        </p:nvSpPr>
        <p:spPr>
          <a:xfrm>
            <a:off x="809941" y="2682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rPr>
              <a:t>OPERAZIONE 11 </a:t>
            </a:r>
            <a:endParaRPr/>
          </a:p>
        </p:txBody>
      </p:sp>
      <p:pic>
        <p:nvPicPr>
          <p:cNvPr id="282" name="Google Shape;282;p15"/>
          <p:cNvPicPr preferRelativeResize="0"/>
          <p:nvPr/>
        </p:nvPicPr>
        <p:blipFill rotWithShape="1">
          <a:blip r:embed="rId3">
            <a:alphaModFix/>
          </a:blip>
          <a:srcRect b="5770" l="4365" r="8729" t="13934"/>
          <a:stretch/>
        </p:blipFill>
        <p:spPr>
          <a:xfrm>
            <a:off x="611085" y="1146749"/>
            <a:ext cx="7921830" cy="3372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"/>
          <p:cNvSpPr/>
          <p:nvPr/>
        </p:nvSpPr>
        <p:spPr>
          <a:xfrm>
            <a:off x="631303" y="325539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6"/>
          <p:cNvSpPr txBox="1"/>
          <p:nvPr/>
        </p:nvSpPr>
        <p:spPr>
          <a:xfrm>
            <a:off x="809941" y="2682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rPr>
              <a:t>OPERAZIONE </a:t>
            </a:r>
            <a:r>
              <a:rPr lang="en-US" sz="30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rPr>
              <a:t>9</a:t>
            </a:r>
            <a:r>
              <a:rPr b="0" i="0" lang="en-US" sz="3000" u="none" cap="none" strike="noStrike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rPr>
              <a:t> </a:t>
            </a:r>
            <a:endParaRPr/>
          </a:p>
        </p:txBody>
      </p:sp>
      <p:pic>
        <p:nvPicPr>
          <p:cNvPr id="289" name="Google Shape;289;p16"/>
          <p:cNvPicPr preferRelativeResize="0"/>
          <p:nvPr/>
        </p:nvPicPr>
        <p:blipFill rotWithShape="1">
          <a:blip r:embed="rId3">
            <a:alphaModFix/>
          </a:blip>
          <a:srcRect b="9604" l="6077" r="8978" t="8712"/>
          <a:stretch/>
        </p:blipFill>
        <p:spPr>
          <a:xfrm>
            <a:off x="1721643" y="994312"/>
            <a:ext cx="5700713" cy="382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"/>
          <p:cNvSpPr/>
          <p:nvPr/>
        </p:nvSpPr>
        <p:spPr>
          <a:xfrm>
            <a:off x="631303" y="325539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7"/>
          <p:cNvSpPr txBox="1"/>
          <p:nvPr/>
        </p:nvSpPr>
        <p:spPr>
          <a:xfrm>
            <a:off x="809941" y="2682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rPr>
              <a:t>OPERAZIONE 1</a:t>
            </a:r>
            <a:r>
              <a:rPr lang="en-US" sz="30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rPr>
              <a:t>4</a:t>
            </a:r>
            <a:r>
              <a:rPr b="0" i="0" lang="en-US" sz="3000" u="none" cap="none" strike="noStrike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rPr>
              <a:t> </a:t>
            </a:r>
            <a:endParaRPr/>
          </a:p>
        </p:txBody>
      </p:sp>
      <p:pic>
        <p:nvPicPr>
          <p:cNvPr id="296" name="Google Shape;296;p17"/>
          <p:cNvPicPr preferRelativeResize="0"/>
          <p:nvPr/>
        </p:nvPicPr>
        <p:blipFill rotWithShape="1">
          <a:blip r:embed="rId3">
            <a:alphaModFix/>
          </a:blip>
          <a:srcRect b="0" l="2704" r="6451" t="10216"/>
          <a:stretch/>
        </p:blipFill>
        <p:spPr>
          <a:xfrm>
            <a:off x="516808" y="1244183"/>
            <a:ext cx="8220389" cy="3249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8"/>
          <p:cNvSpPr/>
          <p:nvPr/>
        </p:nvSpPr>
        <p:spPr>
          <a:xfrm>
            <a:off x="631303" y="325539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8"/>
          <p:cNvSpPr txBox="1"/>
          <p:nvPr/>
        </p:nvSpPr>
        <p:spPr>
          <a:xfrm>
            <a:off x="809941" y="2682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rPr>
              <a:t>VISTE </a:t>
            </a:r>
            <a:endParaRPr/>
          </a:p>
        </p:txBody>
      </p:sp>
      <p:pic>
        <p:nvPicPr>
          <p:cNvPr id="303" name="Google Shape;303;p18"/>
          <p:cNvPicPr preferRelativeResize="0"/>
          <p:nvPr/>
        </p:nvPicPr>
        <p:blipFill rotWithShape="1">
          <a:blip r:embed="rId3">
            <a:alphaModFix/>
          </a:blip>
          <a:srcRect b="0" l="2038" r="0" t="0"/>
          <a:stretch/>
        </p:blipFill>
        <p:spPr>
          <a:xfrm>
            <a:off x="1527015" y="924231"/>
            <a:ext cx="6199976" cy="3951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9"/>
          <p:cNvSpPr/>
          <p:nvPr/>
        </p:nvSpPr>
        <p:spPr>
          <a:xfrm>
            <a:off x="631303" y="325539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9"/>
          <p:cNvSpPr txBox="1"/>
          <p:nvPr/>
        </p:nvSpPr>
        <p:spPr>
          <a:xfrm>
            <a:off x="809941" y="2682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rPr>
              <a:t>TRIGGER </a:t>
            </a:r>
            <a:endParaRPr/>
          </a:p>
        </p:txBody>
      </p:sp>
      <p:pic>
        <p:nvPicPr>
          <p:cNvPr id="310" name="Google Shape;310;p19"/>
          <p:cNvPicPr preferRelativeResize="0"/>
          <p:nvPr/>
        </p:nvPicPr>
        <p:blipFill rotWithShape="1">
          <a:blip r:embed="rId3">
            <a:alphaModFix/>
          </a:blip>
          <a:srcRect b="3072" l="1119" r="0" t="3555"/>
          <a:stretch/>
        </p:blipFill>
        <p:spPr>
          <a:xfrm>
            <a:off x="340711" y="1161737"/>
            <a:ext cx="8462578" cy="3485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"/>
          <p:cNvSpPr/>
          <p:nvPr/>
        </p:nvSpPr>
        <p:spPr>
          <a:xfrm>
            <a:off x="5080353" y="3349259"/>
            <a:ext cx="1729925" cy="1408543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1921368" y="3312947"/>
            <a:ext cx="1729925" cy="1408543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5849808" y="1892965"/>
            <a:ext cx="2666732" cy="2223793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218116" y="1801336"/>
            <a:ext cx="2666732" cy="2223793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2454187" y="806553"/>
            <a:ext cx="3961200" cy="35577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576300" y="2986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" name="Google Shape;86;p2"/>
          <p:cNvGrpSpPr/>
          <p:nvPr/>
        </p:nvGrpSpPr>
        <p:grpSpPr>
          <a:xfrm>
            <a:off x="405238" y="540903"/>
            <a:ext cx="171000" cy="3893250"/>
            <a:chOff x="5816800" y="2073075"/>
            <a:chExt cx="171000" cy="3893250"/>
          </a:xfrm>
        </p:grpSpPr>
        <p:sp>
          <p:nvSpPr>
            <p:cNvPr id="87" name="Google Shape;87;p2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8" name="Google Shape;88;p2"/>
            <p:cNvCxnSpPr>
              <a:stCxn id="87" idx="2"/>
              <a:endCxn id="85" idx="1"/>
            </p:cNvCxnSpPr>
            <p:nvPr/>
          </p:nvCxnSpPr>
          <p:spPr>
            <a:xfrm flipH="1" rot="10800000">
              <a:off x="5816800" y="2073075"/>
              <a:ext cx="171000" cy="3858300"/>
            </a:xfrm>
            <a:prstGeom prst="bentConnector3">
              <a:avLst>
                <a:gd fmla="val 3030759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89" name="Google Shape;89;p2"/>
          <p:cNvGrpSpPr/>
          <p:nvPr/>
        </p:nvGrpSpPr>
        <p:grpSpPr>
          <a:xfrm flipH="1">
            <a:off x="8567846" y="540903"/>
            <a:ext cx="171000" cy="3893250"/>
            <a:chOff x="5816800" y="2073075"/>
            <a:chExt cx="171000" cy="3893250"/>
          </a:xfrm>
        </p:grpSpPr>
        <p:sp>
          <p:nvSpPr>
            <p:cNvPr id="90" name="Google Shape;90;p2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" name="Google Shape;91;p2"/>
            <p:cNvCxnSpPr>
              <a:stCxn id="90" idx="2"/>
              <a:endCxn id="85" idx="3"/>
            </p:cNvCxnSpPr>
            <p:nvPr/>
          </p:nvCxnSpPr>
          <p:spPr>
            <a:xfrm flipH="1" rot="10800000">
              <a:off x="5816800" y="2073075"/>
              <a:ext cx="171000" cy="3858300"/>
            </a:xfrm>
            <a:prstGeom prst="bentConnector3">
              <a:avLst>
                <a:gd fmla="val -1374212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2" name="Google Shape;92;p2"/>
          <p:cNvSpPr txBox="1"/>
          <p:nvPr>
            <p:ph type="title"/>
          </p:nvPr>
        </p:nvSpPr>
        <p:spPr>
          <a:xfrm>
            <a:off x="719999" y="25889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cap="none">
                <a:solidFill>
                  <a:schemeClr val="dk1"/>
                </a:solidFill>
              </a:rPr>
              <a:t>INTRODUZIONE AL PROGETTO </a:t>
            </a:r>
            <a:endParaRPr cap="none">
              <a:solidFill>
                <a:schemeClr val="dk1"/>
              </a:solidFill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-1498857" y="4602525"/>
            <a:ext cx="38592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3459" y="1250372"/>
            <a:ext cx="2642755" cy="264275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3725298" y="4039849"/>
            <a:ext cx="141897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Pacchetti viaggio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1210975" y="3776703"/>
            <a:ext cx="64793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Utenti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93604" y="3385801"/>
            <a:ext cx="1180487" cy="118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6447" y="2125255"/>
            <a:ext cx="1755934" cy="175593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2379730" y="4559405"/>
            <a:ext cx="80823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12848" y="3521063"/>
            <a:ext cx="1064936" cy="106493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/>
        </p:nvSpPr>
        <p:spPr>
          <a:xfrm>
            <a:off x="5415634" y="4590685"/>
            <a:ext cx="111601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Abbonamento</a:t>
            </a:r>
            <a:r>
              <a:rPr b="0" i="0" lang="en-US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7459" y="2066191"/>
            <a:ext cx="1814967" cy="181496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/>
          <p:nvPr/>
        </p:nvSpPr>
        <p:spPr>
          <a:xfrm>
            <a:off x="6582076" y="3863329"/>
            <a:ext cx="128112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Luoghi alloggio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"/>
          <p:cNvSpPr/>
          <p:nvPr/>
        </p:nvSpPr>
        <p:spPr>
          <a:xfrm>
            <a:off x="1915125" y="315400"/>
            <a:ext cx="5313600" cy="451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4506" y="315400"/>
            <a:ext cx="2154985" cy="2089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20"/>
          <p:cNvGrpSpPr/>
          <p:nvPr/>
        </p:nvGrpSpPr>
        <p:grpSpPr>
          <a:xfrm flipH="1">
            <a:off x="2041425" y="1717225"/>
            <a:ext cx="898321" cy="1531412"/>
            <a:chOff x="6908048" y="1202225"/>
            <a:chExt cx="898321" cy="1531412"/>
          </a:xfrm>
        </p:grpSpPr>
        <p:cxnSp>
          <p:nvCxnSpPr>
            <p:cNvPr id="318" name="Google Shape;318;p20"/>
            <p:cNvCxnSpPr>
              <a:stCxn id="319" idx="1"/>
              <a:endCxn id="320" idx="2"/>
            </p:cNvCxnSpPr>
            <p:nvPr/>
          </p:nvCxnSpPr>
          <p:spPr>
            <a:xfrm rot="10800000">
              <a:off x="6978069" y="1237237"/>
              <a:ext cx="828300" cy="1496400"/>
            </a:xfrm>
            <a:prstGeom prst="bentConnector3">
              <a:avLst>
                <a:gd fmla="val 723491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0" name="Google Shape;320;p20"/>
            <p:cNvSpPr/>
            <p:nvPr/>
          </p:nvSpPr>
          <p:spPr>
            <a:xfrm flipH="1">
              <a:off x="6908048" y="1202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20"/>
          <p:cNvGrpSpPr/>
          <p:nvPr/>
        </p:nvGrpSpPr>
        <p:grpSpPr>
          <a:xfrm>
            <a:off x="6204241" y="1717225"/>
            <a:ext cx="898184" cy="1531412"/>
            <a:chOff x="6908048" y="1202225"/>
            <a:chExt cx="898184" cy="1531412"/>
          </a:xfrm>
        </p:grpSpPr>
        <p:cxnSp>
          <p:nvCxnSpPr>
            <p:cNvPr id="322" name="Google Shape;322;p20"/>
            <p:cNvCxnSpPr>
              <a:stCxn id="319" idx="3"/>
              <a:endCxn id="323" idx="2"/>
            </p:cNvCxnSpPr>
            <p:nvPr/>
          </p:nvCxnSpPr>
          <p:spPr>
            <a:xfrm rot="10800000">
              <a:off x="6977932" y="1237237"/>
              <a:ext cx="828300" cy="1496400"/>
            </a:xfrm>
            <a:prstGeom prst="bentConnector3">
              <a:avLst>
                <a:gd fmla="val -112571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3" name="Google Shape;323;p20"/>
            <p:cNvSpPr/>
            <p:nvPr/>
          </p:nvSpPr>
          <p:spPr>
            <a:xfrm flipH="1">
              <a:off x="6908048" y="1202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9" name="Google Shape;319;p20"/>
          <p:cNvSpPr txBox="1"/>
          <p:nvPr>
            <p:ph type="title"/>
          </p:nvPr>
        </p:nvSpPr>
        <p:spPr>
          <a:xfrm>
            <a:off x="2041425" y="2250387"/>
            <a:ext cx="5061000" cy="19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5400"/>
              <a:t>Grazie per l’attenzione!</a:t>
            </a:r>
            <a:endParaRPr sz="5400"/>
          </a:p>
        </p:txBody>
      </p:sp>
      <p:sp>
        <p:nvSpPr>
          <p:cNvPr id="324" name="Google Shape;324;p20"/>
          <p:cNvSpPr txBox="1"/>
          <p:nvPr/>
        </p:nvSpPr>
        <p:spPr>
          <a:xfrm>
            <a:off x="3671812" y="3981808"/>
            <a:ext cx="180022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Fugaz One"/>
                <a:ea typeface="Fugaz One"/>
                <a:cs typeface="Fugaz One"/>
                <a:sym typeface="Fugaz One"/>
              </a:rPr>
              <a:t>Gabriele Iannucci Ana Sopa Tommaso Gava</a:t>
            </a:r>
            <a:endParaRPr b="0" i="0" sz="1400" u="none" cap="none" strike="noStrike">
              <a:solidFill>
                <a:srgbClr val="A5A5A5"/>
              </a:solidFill>
              <a:latin typeface="Fugaz One"/>
              <a:ea typeface="Fugaz One"/>
              <a:cs typeface="Fugaz One"/>
              <a:sym typeface="Fugaz On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A5A5A5"/>
                </a:solidFill>
                <a:latin typeface="Fugaz One"/>
                <a:ea typeface="Fugaz One"/>
                <a:cs typeface="Fugaz One"/>
                <a:sym typeface="Fugaz One"/>
              </a:rPr>
              <a:t>Samuel Sforza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"/>
          <p:cNvGrpSpPr/>
          <p:nvPr/>
        </p:nvGrpSpPr>
        <p:grpSpPr>
          <a:xfrm>
            <a:off x="405288" y="860175"/>
            <a:ext cx="171000" cy="830850"/>
            <a:chOff x="5816800" y="2392275"/>
            <a:chExt cx="171000" cy="830850"/>
          </a:xfrm>
        </p:grpSpPr>
        <p:sp>
          <p:nvSpPr>
            <p:cNvPr id="109" name="Google Shape;109;p3"/>
            <p:cNvSpPr/>
            <p:nvPr/>
          </p:nvSpPr>
          <p:spPr>
            <a:xfrm>
              <a:off x="5816800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0" name="Google Shape;110;p3"/>
            <p:cNvCxnSpPr>
              <a:stCxn id="109" idx="2"/>
            </p:cNvCxnSpPr>
            <p:nvPr/>
          </p:nvCxnSpPr>
          <p:spPr>
            <a:xfrm flipH="1" rot="10800000">
              <a:off x="5816800" y="2392275"/>
              <a:ext cx="171000" cy="795900"/>
            </a:xfrm>
            <a:prstGeom prst="bentConnector3">
              <a:avLst>
                <a:gd fmla="val 3025373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11" name="Google Shape;111;p3"/>
          <p:cNvGrpSpPr/>
          <p:nvPr/>
        </p:nvGrpSpPr>
        <p:grpSpPr>
          <a:xfrm flipH="1">
            <a:off x="8567713" y="860175"/>
            <a:ext cx="171000" cy="3515250"/>
            <a:chOff x="5816800" y="-292125"/>
            <a:chExt cx="171000" cy="3515250"/>
          </a:xfrm>
        </p:grpSpPr>
        <p:sp>
          <p:nvSpPr>
            <p:cNvPr id="112" name="Google Shape;112;p3"/>
            <p:cNvSpPr/>
            <p:nvPr/>
          </p:nvSpPr>
          <p:spPr>
            <a:xfrm>
              <a:off x="5816800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3" name="Google Shape;113;p3"/>
            <p:cNvCxnSpPr>
              <a:stCxn id="112" idx="2"/>
            </p:cNvCxnSpPr>
            <p:nvPr/>
          </p:nvCxnSpPr>
          <p:spPr>
            <a:xfrm flipH="1" rot="10800000">
              <a:off x="5816800" y="-292125"/>
              <a:ext cx="171000" cy="3480300"/>
            </a:xfrm>
            <a:prstGeom prst="bentConnector3">
              <a:avLst>
                <a:gd fmla="val 1847975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4" name="Google Shape;114;p3"/>
          <p:cNvSpPr/>
          <p:nvPr/>
        </p:nvSpPr>
        <p:spPr>
          <a:xfrm>
            <a:off x="-1426847" y="-1957360"/>
            <a:ext cx="11997694" cy="9058219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1755058" y="798162"/>
            <a:ext cx="5604387" cy="4089441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rgbClr val="00000C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245" y="798162"/>
            <a:ext cx="6825509" cy="408944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/>
          <p:nvPr/>
        </p:nvSpPr>
        <p:spPr>
          <a:xfrm>
            <a:off x="589595" y="25589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"/>
          <p:cNvSpPr txBox="1"/>
          <p:nvPr>
            <p:ph type="title"/>
          </p:nvPr>
        </p:nvSpPr>
        <p:spPr>
          <a:xfrm>
            <a:off x="733295" y="22546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cap="none"/>
              <a:t>GLOSSARIO DEI TERMINI</a:t>
            </a:r>
            <a:endParaRPr cap="non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/>
          <p:nvPr/>
        </p:nvSpPr>
        <p:spPr>
          <a:xfrm>
            <a:off x="1985476" y="2083633"/>
            <a:ext cx="4500929" cy="2113613"/>
          </a:xfrm>
          <a:custGeom>
            <a:rect b="b" l="l" r="r" t="t"/>
            <a:pathLst>
              <a:path extrusionOk="0" h="2113613" w="4500929">
                <a:moveTo>
                  <a:pt x="210583" y="172387"/>
                </a:moveTo>
                <a:cubicBezTo>
                  <a:pt x="155619" y="299803"/>
                  <a:pt x="1809" y="422991"/>
                  <a:pt x="45691" y="554636"/>
                </a:cubicBezTo>
                <a:cubicBezTo>
                  <a:pt x="73173" y="637082"/>
                  <a:pt x="86704" y="725581"/>
                  <a:pt x="128137" y="801974"/>
                </a:cubicBezTo>
                <a:cubicBezTo>
                  <a:pt x="214918" y="961976"/>
                  <a:pt x="247801" y="950843"/>
                  <a:pt x="330504" y="1041816"/>
                </a:cubicBezTo>
                <a:cubicBezTo>
                  <a:pt x="341265" y="1053653"/>
                  <a:pt x="350491" y="1066800"/>
                  <a:pt x="360485" y="1079292"/>
                </a:cubicBezTo>
                <a:cubicBezTo>
                  <a:pt x="350491" y="1174230"/>
                  <a:pt x="347094" y="1270095"/>
                  <a:pt x="330504" y="1364105"/>
                </a:cubicBezTo>
                <a:cubicBezTo>
                  <a:pt x="312502" y="1466114"/>
                  <a:pt x="293488" y="1447161"/>
                  <a:pt x="248058" y="1521501"/>
                </a:cubicBezTo>
                <a:cubicBezTo>
                  <a:pt x="233493" y="1545335"/>
                  <a:pt x="224148" y="1572035"/>
                  <a:pt x="210583" y="1596452"/>
                </a:cubicBezTo>
                <a:cubicBezTo>
                  <a:pt x="186653" y="1639527"/>
                  <a:pt x="164772" y="1684133"/>
                  <a:pt x="135632" y="1723869"/>
                </a:cubicBezTo>
                <a:cubicBezTo>
                  <a:pt x="109493" y="1759513"/>
                  <a:pt x="45691" y="1821305"/>
                  <a:pt x="45691" y="1821305"/>
                </a:cubicBezTo>
                <a:cubicBezTo>
                  <a:pt x="13127" y="1772456"/>
                  <a:pt x="-38364" y="1705465"/>
                  <a:pt x="45691" y="1641423"/>
                </a:cubicBezTo>
                <a:cubicBezTo>
                  <a:pt x="139058" y="1570286"/>
                  <a:pt x="480972" y="1543039"/>
                  <a:pt x="600327" y="1528997"/>
                </a:cubicBezTo>
                <a:cubicBezTo>
                  <a:pt x="692766" y="1536492"/>
                  <a:pt x="786077" y="1536766"/>
                  <a:pt x="877645" y="1551482"/>
                </a:cubicBezTo>
                <a:cubicBezTo>
                  <a:pt x="980244" y="1567971"/>
                  <a:pt x="1194927" y="1673001"/>
                  <a:pt x="1259894" y="1708878"/>
                </a:cubicBezTo>
                <a:cubicBezTo>
                  <a:pt x="1375589" y="1772769"/>
                  <a:pt x="1626720" y="1956072"/>
                  <a:pt x="1762065" y="2001187"/>
                </a:cubicBezTo>
                <a:cubicBezTo>
                  <a:pt x="1828809" y="2023435"/>
                  <a:pt x="1901973" y="2016177"/>
                  <a:pt x="1971927" y="2023672"/>
                </a:cubicBezTo>
                <a:cubicBezTo>
                  <a:pt x="2016898" y="2008682"/>
                  <a:pt x="2067237" y="2004755"/>
                  <a:pt x="2106839" y="1978701"/>
                </a:cubicBezTo>
                <a:cubicBezTo>
                  <a:pt x="2209002" y="1911488"/>
                  <a:pt x="2225601" y="1883000"/>
                  <a:pt x="2271731" y="1813810"/>
                </a:cubicBezTo>
                <a:lnTo>
                  <a:pt x="2399147" y="1821305"/>
                </a:lnTo>
                <a:cubicBezTo>
                  <a:pt x="2629335" y="1893239"/>
                  <a:pt x="2903429" y="2014941"/>
                  <a:pt x="3133665" y="2113613"/>
                </a:cubicBezTo>
                <a:cubicBezTo>
                  <a:pt x="3193626" y="2011180"/>
                  <a:pt x="3212897" y="1869222"/>
                  <a:pt x="3313547" y="1806315"/>
                </a:cubicBezTo>
                <a:cubicBezTo>
                  <a:pt x="3392107" y="1757215"/>
                  <a:pt x="3563765" y="1631340"/>
                  <a:pt x="3680806" y="1603947"/>
                </a:cubicBezTo>
                <a:cubicBezTo>
                  <a:pt x="3754430" y="1586716"/>
                  <a:pt x="3830707" y="1583960"/>
                  <a:pt x="3905658" y="1573967"/>
                </a:cubicBezTo>
                <a:cubicBezTo>
                  <a:pt x="3985496" y="1577038"/>
                  <a:pt x="4143729" y="1600446"/>
                  <a:pt x="4227947" y="1551482"/>
                </a:cubicBezTo>
                <a:cubicBezTo>
                  <a:pt x="4300133" y="1509514"/>
                  <a:pt x="4357862" y="1446551"/>
                  <a:pt x="4422819" y="1394085"/>
                </a:cubicBezTo>
                <a:cubicBezTo>
                  <a:pt x="4447803" y="1304144"/>
                  <a:pt x="4516375" y="1215736"/>
                  <a:pt x="4497770" y="1124262"/>
                </a:cubicBezTo>
                <a:cubicBezTo>
                  <a:pt x="4481922" y="1046340"/>
                  <a:pt x="4391657" y="1005429"/>
                  <a:pt x="4332878" y="951875"/>
                </a:cubicBezTo>
                <a:cubicBezTo>
                  <a:pt x="4131963" y="768819"/>
                  <a:pt x="4187447" y="820135"/>
                  <a:pt x="3905658" y="786983"/>
                </a:cubicBezTo>
                <a:cubicBezTo>
                  <a:pt x="3833206" y="809468"/>
                  <a:pt x="3758651" y="826052"/>
                  <a:pt x="3688301" y="854439"/>
                </a:cubicBezTo>
                <a:cubicBezTo>
                  <a:pt x="3615772" y="883705"/>
                  <a:pt x="3551721" y="932044"/>
                  <a:pt x="3478439" y="959370"/>
                </a:cubicBezTo>
                <a:cubicBezTo>
                  <a:pt x="3403493" y="987316"/>
                  <a:pt x="3323540" y="999344"/>
                  <a:pt x="3246091" y="1019331"/>
                </a:cubicBezTo>
                <a:cubicBezTo>
                  <a:pt x="3087054" y="786891"/>
                  <a:pt x="3147400" y="928818"/>
                  <a:pt x="3133665" y="539646"/>
                </a:cubicBezTo>
                <a:cubicBezTo>
                  <a:pt x="3130139" y="439742"/>
                  <a:pt x="3167656" y="330793"/>
                  <a:pt x="3126170" y="239842"/>
                </a:cubicBezTo>
                <a:cubicBezTo>
                  <a:pt x="3070146" y="117020"/>
                  <a:pt x="2774467" y="68928"/>
                  <a:pt x="2683960" y="44970"/>
                </a:cubicBezTo>
                <a:cubicBezTo>
                  <a:pt x="2633993" y="49967"/>
                  <a:pt x="2581964" y="44904"/>
                  <a:pt x="2534058" y="59960"/>
                </a:cubicBezTo>
                <a:cubicBezTo>
                  <a:pt x="2228992" y="155838"/>
                  <a:pt x="2418951" y="529275"/>
                  <a:pt x="2504078" y="794478"/>
                </a:cubicBezTo>
                <a:cubicBezTo>
                  <a:pt x="2568008" y="993646"/>
                  <a:pt x="2811376" y="1341619"/>
                  <a:pt x="2811376" y="1341619"/>
                </a:cubicBezTo>
                <a:cubicBezTo>
                  <a:pt x="2849183" y="1530653"/>
                  <a:pt x="2889017" y="1574028"/>
                  <a:pt x="2773901" y="1768839"/>
                </a:cubicBezTo>
                <a:cubicBezTo>
                  <a:pt x="2748481" y="1811857"/>
                  <a:pt x="2693954" y="1828800"/>
                  <a:pt x="2653980" y="1858780"/>
                </a:cubicBezTo>
                <a:cubicBezTo>
                  <a:pt x="2564039" y="1833796"/>
                  <a:pt x="2452094" y="1847846"/>
                  <a:pt x="2384157" y="1783829"/>
                </a:cubicBezTo>
                <a:cubicBezTo>
                  <a:pt x="2157832" y="1570561"/>
                  <a:pt x="2311801" y="1130018"/>
                  <a:pt x="2339186" y="921895"/>
                </a:cubicBezTo>
                <a:cubicBezTo>
                  <a:pt x="2344183" y="831954"/>
                  <a:pt x="2382662" y="737529"/>
                  <a:pt x="2354176" y="652072"/>
                </a:cubicBezTo>
                <a:cubicBezTo>
                  <a:pt x="2311881" y="525186"/>
                  <a:pt x="2192165" y="436555"/>
                  <a:pt x="2136819" y="314793"/>
                </a:cubicBezTo>
                <a:cubicBezTo>
                  <a:pt x="2107545" y="250389"/>
                  <a:pt x="2069659" y="151341"/>
                  <a:pt x="2009403" y="112426"/>
                </a:cubicBezTo>
                <a:cubicBezTo>
                  <a:pt x="1927553" y="59565"/>
                  <a:pt x="1829521" y="37475"/>
                  <a:pt x="1739580" y="0"/>
                </a:cubicBezTo>
                <a:cubicBezTo>
                  <a:pt x="1597173" y="29980"/>
                  <a:pt x="1449955" y="42547"/>
                  <a:pt x="1312360" y="89941"/>
                </a:cubicBezTo>
                <a:cubicBezTo>
                  <a:pt x="1222412" y="120923"/>
                  <a:pt x="1149367" y="188341"/>
                  <a:pt x="1065022" y="232347"/>
                </a:cubicBezTo>
                <a:cubicBezTo>
                  <a:pt x="1034170" y="248443"/>
                  <a:pt x="1000065" y="257331"/>
                  <a:pt x="967586" y="269823"/>
                </a:cubicBezTo>
                <a:cubicBezTo>
                  <a:pt x="832675" y="247338"/>
                  <a:pt x="693332" y="243375"/>
                  <a:pt x="562852" y="202367"/>
                </a:cubicBezTo>
                <a:cubicBezTo>
                  <a:pt x="513717" y="186924"/>
                  <a:pt x="482328" y="138107"/>
                  <a:pt x="442931" y="104931"/>
                </a:cubicBezTo>
                <a:cubicBezTo>
                  <a:pt x="434823" y="98103"/>
                  <a:pt x="416029" y="72810"/>
                  <a:pt x="420445" y="82446"/>
                </a:cubicBezTo>
                <a:cubicBezTo>
                  <a:pt x="508696" y="274996"/>
                  <a:pt x="598726" y="412179"/>
                  <a:pt x="735239" y="584616"/>
                </a:cubicBezTo>
                <a:cubicBezTo>
                  <a:pt x="802209" y="669209"/>
                  <a:pt x="880144" y="744511"/>
                  <a:pt x="952596" y="824459"/>
                </a:cubicBezTo>
                <a:cubicBezTo>
                  <a:pt x="1005827" y="1143845"/>
                  <a:pt x="1100484" y="1191487"/>
                  <a:pt x="915121" y="1416570"/>
                </a:cubicBezTo>
                <a:cubicBezTo>
                  <a:pt x="854435" y="1490260"/>
                  <a:pt x="772760" y="1543940"/>
                  <a:pt x="705258" y="1611442"/>
                </a:cubicBezTo>
                <a:cubicBezTo>
                  <a:pt x="660218" y="1656482"/>
                  <a:pt x="617800" y="1704245"/>
                  <a:pt x="577842" y="1753849"/>
                </a:cubicBezTo>
                <a:cubicBezTo>
                  <a:pt x="545229" y="1794334"/>
                  <a:pt x="511150" y="1927764"/>
                  <a:pt x="487901" y="1881265"/>
                </a:cubicBezTo>
                <a:cubicBezTo>
                  <a:pt x="461913" y="1829290"/>
                  <a:pt x="521762" y="1764959"/>
                  <a:pt x="562852" y="1723869"/>
                </a:cubicBezTo>
                <a:cubicBezTo>
                  <a:pt x="710255" y="1576466"/>
                  <a:pt x="842440" y="1412079"/>
                  <a:pt x="1005062" y="1281659"/>
                </a:cubicBezTo>
                <a:cubicBezTo>
                  <a:pt x="1097470" y="1207549"/>
                  <a:pt x="1220911" y="1181895"/>
                  <a:pt x="1319855" y="1116767"/>
                </a:cubicBezTo>
                <a:cubicBezTo>
                  <a:pt x="1457309" y="1026291"/>
                  <a:pt x="1639166" y="872066"/>
                  <a:pt x="1739580" y="727023"/>
                </a:cubicBezTo>
                <a:cubicBezTo>
                  <a:pt x="1766299" y="688429"/>
                  <a:pt x="1779553" y="642078"/>
                  <a:pt x="1799540" y="599606"/>
                </a:cubicBezTo>
                <a:cubicBezTo>
                  <a:pt x="1802301" y="587181"/>
                  <a:pt x="1828202" y="428538"/>
                  <a:pt x="1859501" y="397239"/>
                </a:cubicBezTo>
                <a:cubicBezTo>
                  <a:pt x="1876900" y="379840"/>
                  <a:pt x="1904472" y="377252"/>
                  <a:pt x="1926957" y="367259"/>
                </a:cubicBezTo>
                <a:cubicBezTo>
                  <a:pt x="2014645" y="373105"/>
                  <a:pt x="2181296" y="402200"/>
                  <a:pt x="2279226" y="359764"/>
                </a:cubicBezTo>
                <a:cubicBezTo>
                  <a:pt x="2320046" y="342075"/>
                  <a:pt x="2352811" y="308664"/>
                  <a:pt x="2384157" y="277318"/>
                </a:cubicBezTo>
              </a:path>
            </a:pathLst>
          </a:custGeom>
          <a:noFill/>
          <a:ln cap="flat" cmpd="sng" w="12700">
            <a:solidFill>
              <a:srgbClr val="3E37BA">
                <a:alpha val="69803"/>
              </a:srgbClr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6085039" y="1197301"/>
            <a:ext cx="1910100" cy="3771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1285225" y="827875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"/>
          <p:cNvSpPr txBox="1"/>
          <p:nvPr>
            <p:ph idx="2" type="title"/>
          </p:nvPr>
        </p:nvSpPr>
        <p:spPr>
          <a:xfrm>
            <a:off x="5418589" y="472566"/>
            <a:ext cx="32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Inside Out</a:t>
            </a:r>
            <a:endParaRPr/>
          </a:p>
        </p:txBody>
      </p:sp>
      <p:cxnSp>
        <p:nvCxnSpPr>
          <p:cNvPr id="127" name="Google Shape;127;p4"/>
          <p:cNvCxnSpPr>
            <a:endCxn id="124" idx="1"/>
          </p:cNvCxnSpPr>
          <p:nvPr/>
        </p:nvCxnSpPr>
        <p:spPr>
          <a:xfrm>
            <a:off x="5418739" y="812851"/>
            <a:ext cx="666300" cy="573000"/>
          </a:xfrm>
          <a:prstGeom prst="bentConnector3">
            <a:avLst>
              <a:gd fmla="val -35734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" name="Google Shape;128;p4"/>
          <p:cNvCxnSpPr>
            <a:endCxn id="124" idx="3"/>
          </p:cNvCxnSpPr>
          <p:nvPr/>
        </p:nvCxnSpPr>
        <p:spPr>
          <a:xfrm flipH="1">
            <a:off x="7995139" y="812851"/>
            <a:ext cx="666600" cy="573000"/>
          </a:xfrm>
          <a:prstGeom prst="bentConnector3">
            <a:avLst>
              <a:gd fmla="val -35726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9" name="Google Shape;129;p4"/>
          <p:cNvGrpSpPr/>
          <p:nvPr/>
        </p:nvGrpSpPr>
        <p:grpSpPr>
          <a:xfrm>
            <a:off x="981163" y="1070175"/>
            <a:ext cx="304200" cy="3364050"/>
            <a:chOff x="5816800" y="2602275"/>
            <a:chExt cx="304200" cy="3364050"/>
          </a:xfrm>
        </p:grpSpPr>
        <p:sp>
          <p:nvSpPr>
            <p:cNvPr id="130" name="Google Shape;130;p4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1" name="Google Shape;131;p4"/>
            <p:cNvCxnSpPr>
              <a:stCxn id="130" idx="2"/>
              <a:endCxn id="125" idx="1"/>
            </p:cNvCxnSpPr>
            <p:nvPr/>
          </p:nvCxnSpPr>
          <p:spPr>
            <a:xfrm flipH="1" rot="10800000">
              <a:off x="5816800" y="2602275"/>
              <a:ext cx="304200" cy="3329100"/>
            </a:xfrm>
            <a:prstGeom prst="bentConnector3">
              <a:avLst>
                <a:gd fmla="val 1511345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2" name="Google Shape;132;p4"/>
          <p:cNvSpPr txBox="1"/>
          <p:nvPr>
            <p:ph type="title"/>
          </p:nvPr>
        </p:nvSpPr>
        <p:spPr>
          <a:xfrm>
            <a:off x="1171970" y="867236"/>
            <a:ext cx="386156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1800">
                <a:solidFill>
                  <a:schemeClr val="dk1"/>
                </a:solidFill>
              </a:rPr>
              <a:t>STRATEGIA DI PROGETTAZIONE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33" name="Google Shape;133;p4"/>
          <p:cNvPicPr preferRelativeResize="0"/>
          <p:nvPr/>
        </p:nvPicPr>
        <p:blipFill rotWithShape="1">
          <a:blip r:embed="rId3">
            <a:alphaModFix/>
          </a:blip>
          <a:srcRect b="28501" l="46510" r="18335" t="36926"/>
          <a:stretch/>
        </p:blipFill>
        <p:spPr>
          <a:xfrm>
            <a:off x="3332414" y="1479297"/>
            <a:ext cx="1994085" cy="139422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4">
            <a:alphaModFix/>
          </a:blip>
          <a:srcRect b="17617" l="18993" r="43853" t="35614"/>
          <a:stretch/>
        </p:blipFill>
        <p:spPr>
          <a:xfrm>
            <a:off x="3443897" y="3061767"/>
            <a:ext cx="1928159" cy="172773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5" name="Google Shape;135;p4"/>
          <p:cNvPicPr preferRelativeResize="0"/>
          <p:nvPr/>
        </p:nvPicPr>
        <p:blipFill rotWithShape="1">
          <a:blip r:embed="rId3">
            <a:alphaModFix/>
          </a:blip>
          <a:srcRect b="26458" l="233" r="68572" t="34385"/>
          <a:stretch/>
        </p:blipFill>
        <p:spPr>
          <a:xfrm>
            <a:off x="1133262" y="3172900"/>
            <a:ext cx="1769450" cy="157909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" name="Google Shape;136;p4"/>
          <p:cNvPicPr preferRelativeResize="0"/>
          <p:nvPr/>
        </p:nvPicPr>
        <p:blipFill rotWithShape="1">
          <a:blip r:embed="rId3">
            <a:alphaModFix/>
          </a:blip>
          <a:srcRect b="54857" l="0" r="67080" t="0"/>
          <a:stretch/>
        </p:blipFill>
        <p:spPr>
          <a:xfrm>
            <a:off x="1306468" y="1433916"/>
            <a:ext cx="1472479" cy="143553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08259" y="1037032"/>
            <a:ext cx="1472479" cy="82579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138" name="Google Shape;138;p4"/>
          <p:cNvPicPr preferRelativeResize="0"/>
          <p:nvPr/>
        </p:nvPicPr>
        <p:blipFill rotWithShape="1">
          <a:blip r:embed="rId6">
            <a:alphaModFix amt="20000"/>
          </a:blip>
          <a:srcRect b="0" l="0" r="0" t="0"/>
          <a:stretch/>
        </p:blipFill>
        <p:spPr>
          <a:xfrm>
            <a:off x="5823041" y="2030314"/>
            <a:ext cx="2828789" cy="288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 rotWithShape="1">
          <a:blip r:embed="rId3">
            <a:alphaModFix/>
          </a:blip>
          <a:srcRect b="25796" l="71143" r="1" t="33240"/>
          <a:stretch/>
        </p:blipFill>
        <p:spPr>
          <a:xfrm>
            <a:off x="5628815" y="2318735"/>
            <a:ext cx="1472479" cy="1486064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5"/>
          <p:cNvGrpSpPr/>
          <p:nvPr/>
        </p:nvGrpSpPr>
        <p:grpSpPr>
          <a:xfrm>
            <a:off x="405288" y="860175"/>
            <a:ext cx="171000" cy="830850"/>
            <a:chOff x="5816800" y="2392275"/>
            <a:chExt cx="171000" cy="830850"/>
          </a:xfrm>
        </p:grpSpPr>
        <p:sp>
          <p:nvSpPr>
            <p:cNvPr id="145" name="Google Shape;145;p5"/>
            <p:cNvSpPr/>
            <p:nvPr/>
          </p:nvSpPr>
          <p:spPr>
            <a:xfrm>
              <a:off x="5816800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6" name="Google Shape;146;p5"/>
            <p:cNvCxnSpPr>
              <a:stCxn id="145" idx="2"/>
            </p:cNvCxnSpPr>
            <p:nvPr/>
          </p:nvCxnSpPr>
          <p:spPr>
            <a:xfrm flipH="1" rot="10800000">
              <a:off x="5816800" y="2392275"/>
              <a:ext cx="171000" cy="795900"/>
            </a:xfrm>
            <a:prstGeom prst="bentConnector3">
              <a:avLst>
                <a:gd fmla="val 3025373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47" name="Google Shape;147;p5"/>
          <p:cNvGrpSpPr/>
          <p:nvPr/>
        </p:nvGrpSpPr>
        <p:grpSpPr>
          <a:xfrm flipH="1">
            <a:off x="8567713" y="860175"/>
            <a:ext cx="171000" cy="3515250"/>
            <a:chOff x="5816800" y="-292125"/>
            <a:chExt cx="171000" cy="3515250"/>
          </a:xfrm>
        </p:grpSpPr>
        <p:sp>
          <p:nvSpPr>
            <p:cNvPr id="148" name="Google Shape;148;p5"/>
            <p:cNvSpPr/>
            <p:nvPr/>
          </p:nvSpPr>
          <p:spPr>
            <a:xfrm>
              <a:off x="5816800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9" name="Google Shape;149;p5"/>
            <p:cNvCxnSpPr>
              <a:stCxn id="148" idx="2"/>
            </p:cNvCxnSpPr>
            <p:nvPr/>
          </p:nvCxnSpPr>
          <p:spPr>
            <a:xfrm flipH="1" rot="10800000">
              <a:off x="5816800" y="-292125"/>
              <a:ext cx="171000" cy="3480300"/>
            </a:xfrm>
            <a:prstGeom prst="bentConnector3">
              <a:avLst>
                <a:gd fmla="val 1847975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0" name="Google Shape;150;p5"/>
          <p:cNvSpPr/>
          <p:nvPr/>
        </p:nvSpPr>
        <p:spPr>
          <a:xfrm>
            <a:off x="-1426847" y="-1957360"/>
            <a:ext cx="11997694" cy="9058219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589595" y="25589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5"/>
          <p:cNvSpPr txBox="1"/>
          <p:nvPr>
            <p:ph type="title"/>
          </p:nvPr>
        </p:nvSpPr>
        <p:spPr>
          <a:xfrm>
            <a:off x="733244" y="21194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cap="none">
                <a:solidFill>
                  <a:schemeClr val="dk1"/>
                </a:solidFill>
              </a:rPr>
              <a:t>SCHEMA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 cap="none">
                <a:solidFill>
                  <a:schemeClr val="dk1"/>
                </a:solidFill>
              </a:rPr>
              <a:t>CONCETTUALE INIZIALE </a:t>
            </a:r>
            <a:endParaRPr cap="none">
              <a:solidFill>
                <a:schemeClr val="dk1"/>
              </a:solidFill>
            </a:endParaRPr>
          </a:p>
        </p:txBody>
      </p:sp>
      <p:pic>
        <p:nvPicPr>
          <p:cNvPr id="153" name="Google Shape;15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9084" y="947049"/>
            <a:ext cx="5672321" cy="4032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"/>
          <p:cNvSpPr txBox="1"/>
          <p:nvPr/>
        </p:nvSpPr>
        <p:spPr>
          <a:xfrm>
            <a:off x="2758662" y="200654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TAVOLA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DEI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VOLUMI</a:t>
            </a:r>
            <a:endParaRPr/>
          </a:p>
        </p:txBody>
      </p:sp>
      <p:sp>
        <p:nvSpPr>
          <p:cNvPr id="159" name="Google Shape;159;p6"/>
          <p:cNvSpPr/>
          <p:nvPr/>
        </p:nvSpPr>
        <p:spPr>
          <a:xfrm>
            <a:off x="374755" y="114300"/>
            <a:ext cx="4084820" cy="4929890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rgbClr val="00000C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754" y="114300"/>
            <a:ext cx="42802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357" y="567939"/>
            <a:ext cx="4224894" cy="409077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"/>
          <p:cNvSpPr/>
          <p:nvPr/>
        </p:nvSpPr>
        <p:spPr>
          <a:xfrm>
            <a:off x="631303" y="325539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7"/>
          <p:cNvSpPr txBox="1"/>
          <p:nvPr/>
        </p:nvSpPr>
        <p:spPr>
          <a:xfrm>
            <a:off x="809941" y="2682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rPr>
              <a:t>TAVOLA DELLE OPERAZIONI</a:t>
            </a:r>
            <a:endParaRPr/>
          </a:p>
        </p:txBody>
      </p:sp>
      <p:pic>
        <p:nvPicPr>
          <p:cNvPr id="168" name="Google Shape;168;p7"/>
          <p:cNvPicPr preferRelativeResize="0"/>
          <p:nvPr/>
        </p:nvPicPr>
        <p:blipFill rotWithShape="1">
          <a:blip r:embed="rId4">
            <a:alphaModFix amt="85000"/>
          </a:blip>
          <a:srcRect b="0" l="0" r="0" t="0"/>
          <a:stretch/>
        </p:blipFill>
        <p:spPr>
          <a:xfrm>
            <a:off x="7543424" y="3785510"/>
            <a:ext cx="1290571" cy="1290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5">
            <a:alphaModFix/>
          </a:blip>
          <a:srcRect b="22389" l="7262" r="7570" t="14870"/>
          <a:stretch/>
        </p:blipFill>
        <p:spPr>
          <a:xfrm>
            <a:off x="2664276" y="934161"/>
            <a:ext cx="3807949" cy="396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/>
          <p:nvPr/>
        </p:nvSpPr>
        <p:spPr>
          <a:xfrm>
            <a:off x="1052325" y="1963612"/>
            <a:ext cx="1818300" cy="13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8"/>
          <p:cNvSpPr txBox="1"/>
          <p:nvPr/>
        </p:nvSpPr>
        <p:spPr>
          <a:xfrm>
            <a:off x="938875" y="3191750"/>
            <a:ext cx="20451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Analisi delle ridondanze ed eliminazione delle generalizzazioni</a:t>
            </a:r>
            <a:endParaRPr b="1" i="0" sz="1400" u="none" cap="none" strike="noStrike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7" name="Google Shape;177;p8"/>
          <p:cNvSpPr txBox="1"/>
          <p:nvPr/>
        </p:nvSpPr>
        <p:spPr>
          <a:xfrm>
            <a:off x="938875" y="2423800"/>
            <a:ext cx="20451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1</a:t>
            </a:r>
            <a:endParaRPr b="0" i="0" sz="2500" u="none" cap="none" strike="noStrike">
              <a:solidFill>
                <a:schemeClr val="lt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178" name="Google Shape;178;p8"/>
          <p:cNvSpPr/>
          <p:nvPr/>
        </p:nvSpPr>
        <p:spPr>
          <a:xfrm>
            <a:off x="1827175" y="2817437"/>
            <a:ext cx="268500" cy="2685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8"/>
          <p:cNvSpPr/>
          <p:nvPr/>
        </p:nvSpPr>
        <p:spPr>
          <a:xfrm>
            <a:off x="3662900" y="1963612"/>
            <a:ext cx="1818300" cy="13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"/>
          <p:cNvSpPr txBox="1"/>
          <p:nvPr/>
        </p:nvSpPr>
        <p:spPr>
          <a:xfrm>
            <a:off x="3549450" y="3191750"/>
            <a:ext cx="20451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Partizionamento ed accorpamento dei concetti</a:t>
            </a:r>
            <a:endParaRPr b="1" i="0" sz="1400" u="none" cap="none" strike="noStrike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1" name="Google Shape;181;p8"/>
          <p:cNvSpPr txBox="1"/>
          <p:nvPr/>
        </p:nvSpPr>
        <p:spPr>
          <a:xfrm>
            <a:off x="3546482" y="2388850"/>
            <a:ext cx="20451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2</a:t>
            </a:r>
            <a:endParaRPr b="0" i="0" sz="2500" u="none" cap="none" strike="noStrike">
              <a:solidFill>
                <a:schemeClr val="lt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4437750" y="2817437"/>
            <a:ext cx="268500" cy="2685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6273475" y="1963612"/>
            <a:ext cx="1818300" cy="13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8"/>
          <p:cNvSpPr txBox="1"/>
          <p:nvPr/>
        </p:nvSpPr>
        <p:spPr>
          <a:xfrm>
            <a:off x="6160025" y="3191750"/>
            <a:ext cx="20451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Scelta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degli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identificatori</a:t>
            </a:r>
            <a:endParaRPr b="1" i="0" sz="1400" u="none" cap="none" strike="noStrike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85" name="Google Shape;185;p8"/>
          <p:cNvSpPr txBox="1"/>
          <p:nvPr/>
        </p:nvSpPr>
        <p:spPr>
          <a:xfrm>
            <a:off x="6136761" y="2418052"/>
            <a:ext cx="20451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3</a:t>
            </a:r>
            <a:endParaRPr b="0" i="0" sz="2500" u="none" cap="none" strike="noStrike">
              <a:solidFill>
                <a:schemeClr val="lt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7048325" y="2817437"/>
            <a:ext cx="268500" cy="2685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p8"/>
          <p:cNvCxnSpPr>
            <a:stCxn id="178" idx="1"/>
          </p:cNvCxnSpPr>
          <p:nvPr/>
        </p:nvCxnSpPr>
        <p:spPr>
          <a:xfrm rot="10800000">
            <a:off x="945775" y="2951687"/>
            <a:ext cx="881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" name="Google Shape;188;p8"/>
          <p:cNvCxnSpPr>
            <a:endCxn id="182" idx="1"/>
          </p:cNvCxnSpPr>
          <p:nvPr/>
        </p:nvCxnSpPr>
        <p:spPr>
          <a:xfrm>
            <a:off x="2095650" y="2951687"/>
            <a:ext cx="2342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" name="Google Shape;189;p8"/>
          <p:cNvCxnSpPr>
            <a:stCxn id="182" idx="3"/>
            <a:endCxn id="186" idx="1"/>
          </p:cNvCxnSpPr>
          <p:nvPr/>
        </p:nvCxnSpPr>
        <p:spPr>
          <a:xfrm>
            <a:off x="4706250" y="2951687"/>
            <a:ext cx="2342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" name="Google Shape;190;p8"/>
          <p:cNvCxnSpPr>
            <a:endCxn id="186" idx="3"/>
          </p:cNvCxnSpPr>
          <p:nvPr/>
        </p:nvCxnSpPr>
        <p:spPr>
          <a:xfrm rot="10800000">
            <a:off x="7316825" y="2951687"/>
            <a:ext cx="881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1" name="Google Shape;191;p8"/>
          <p:cNvGrpSpPr/>
          <p:nvPr/>
        </p:nvGrpSpPr>
        <p:grpSpPr>
          <a:xfrm>
            <a:off x="405288" y="860200"/>
            <a:ext cx="171000" cy="1668450"/>
            <a:chOff x="5816800" y="2392300"/>
            <a:chExt cx="171000" cy="1668450"/>
          </a:xfrm>
        </p:grpSpPr>
        <p:sp>
          <p:nvSpPr>
            <p:cNvPr id="192" name="Google Shape;192;p8"/>
            <p:cNvSpPr/>
            <p:nvPr/>
          </p:nvSpPr>
          <p:spPr>
            <a:xfrm>
              <a:off x="5816800" y="3990850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3" name="Google Shape;193;p8"/>
            <p:cNvCxnSpPr>
              <a:stCxn id="192" idx="2"/>
              <a:endCxn id="175" idx="1"/>
            </p:cNvCxnSpPr>
            <p:nvPr/>
          </p:nvCxnSpPr>
          <p:spPr>
            <a:xfrm flipH="1" rot="10800000">
              <a:off x="5816800" y="2392300"/>
              <a:ext cx="171000" cy="1633500"/>
            </a:xfrm>
            <a:prstGeom prst="bentConnector3">
              <a:avLst>
                <a:gd fmla="val 3025373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94" name="Google Shape;194;p8"/>
          <p:cNvGrpSpPr/>
          <p:nvPr/>
        </p:nvGrpSpPr>
        <p:grpSpPr>
          <a:xfrm flipH="1">
            <a:off x="8567798" y="860200"/>
            <a:ext cx="171000" cy="1598550"/>
            <a:chOff x="5816800" y="2392300"/>
            <a:chExt cx="171000" cy="1598550"/>
          </a:xfrm>
        </p:grpSpPr>
        <p:sp>
          <p:nvSpPr>
            <p:cNvPr id="195" name="Google Shape;195;p8"/>
            <p:cNvSpPr/>
            <p:nvPr/>
          </p:nvSpPr>
          <p:spPr>
            <a:xfrm>
              <a:off x="5816800" y="3920950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6" name="Google Shape;196;p8"/>
            <p:cNvCxnSpPr>
              <a:stCxn id="195" idx="2"/>
              <a:endCxn id="175" idx="3"/>
            </p:cNvCxnSpPr>
            <p:nvPr/>
          </p:nvCxnSpPr>
          <p:spPr>
            <a:xfrm flipH="1" rot="10800000">
              <a:off x="5816800" y="2392300"/>
              <a:ext cx="171000" cy="1563600"/>
            </a:xfrm>
            <a:prstGeom prst="bentConnector3">
              <a:avLst>
                <a:gd fmla="val 1848025" name="adj1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97" name="Google Shape;197;p8"/>
          <p:cNvCxnSpPr>
            <a:stCxn id="176" idx="2"/>
            <a:endCxn id="198" idx="0"/>
          </p:cNvCxnSpPr>
          <p:nvPr/>
        </p:nvCxnSpPr>
        <p:spPr>
          <a:xfrm flipH="1" rot="-5400000">
            <a:off x="1788925" y="4118150"/>
            <a:ext cx="3456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" name="Google Shape;199;p8"/>
          <p:cNvCxnSpPr>
            <a:stCxn id="180" idx="2"/>
            <a:endCxn id="200" idx="0"/>
          </p:cNvCxnSpPr>
          <p:nvPr/>
        </p:nvCxnSpPr>
        <p:spPr>
          <a:xfrm flipH="1" rot="-5400000">
            <a:off x="4399500" y="4118150"/>
            <a:ext cx="3456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p8"/>
          <p:cNvSpPr/>
          <p:nvPr/>
        </p:nvSpPr>
        <p:spPr>
          <a:xfrm>
            <a:off x="1926513" y="4291325"/>
            <a:ext cx="69900" cy="69900"/>
          </a:xfrm>
          <a:prstGeom prst="ellipse">
            <a:avLst/>
          </a:prstGeom>
          <a:gradFill>
            <a:gsLst>
              <a:gs pos="0">
                <a:srgbClr val="82BCFE"/>
              </a:gs>
              <a:gs pos="100000">
                <a:srgbClr val="0C77F1"/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4537088" y="4291325"/>
            <a:ext cx="69900" cy="69900"/>
          </a:xfrm>
          <a:prstGeom prst="ellipse">
            <a:avLst/>
          </a:prstGeom>
          <a:gradFill>
            <a:gsLst>
              <a:gs pos="0">
                <a:srgbClr val="82BCFE"/>
              </a:gs>
              <a:gs pos="100000">
                <a:srgbClr val="0C77F1"/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8"/>
          <p:cNvSpPr/>
          <p:nvPr/>
        </p:nvSpPr>
        <p:spPr>
          <a:xfrm>
            <a:off x="7147663" y="4291325"/>
            <a:ext cx="69900" cy="69900"/>
          </a:xfrm>
          <a:prstGeom prst="ellipse">
            <a:avLst/>
          </a:prstGeom>
          <a:gradFill>
            <a:gsLst>
              <a:gs pos="0">
                <a:srgbClr val="82BCFE"/>
              </a:gs>
              <a:gs pos="100000">
                <a:srgbClr val="0C77F1"/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" name="Google Shape;202;p8"/>
          <p:cNvCxnSpPr>
            <a:stCxn id="198" idx="6"/>
            <a:endCxn id="200" idx="2"/>
          </p:cNvCxnSpPr>
          <p:nvPr/>
        </p:nvCxnSpPr>
        <p:spPr>
          <a:xfrm>
            <a:off x="1996413" y="4326275"/>
            <a:ext cx="2540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3" name="Google Shape;203;p8"/>
          <p:cNvCxnSpPr>
            <a:stCxn id="184" idx="2"/>
            <a:endCxn id="201" idx="0"/>
          </p:cNvCxnSpPr>
          <p:nvPr/>
        </p:nvCxnSpPr>
        <p:spPr>
          <a:xfrm flipH="1" rot="-5400000">
            <a:off x="7010075" y="4118150"/>
            <a:ext cx="3456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4" name="Google Shape;204;p8"/>
          <p:cNvCxnSpPr>
            <a:stCxn id="200" idx="6"/>
            <a:endCxn id="201" idx="2"/>
          </p:cNvCxnSpPr>
          <p:nvPr/>
        </p:nvCxnSpPr>
        <p:spPr>
          <a:xfrm>
            <a:off x="4606988" y="4326275"/>
            <a:ext cx="2540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5" name="Google Shape;205;p8"/>
          <p:cNvCxnSpPr>
            <a:stCxn id="177" idx="0"/>
            <a:endCxn id="181" idx="0"/>
          </p:cNvCxnSpPr>
          <p:nvPr/>
        </p:nvCxnSpPr>
        <p:spPr>
          <a:xfrm rot="-5400000">
            <a:off x="3247825" y="1102600"/>
            <a:ext cx="34800" cy="2607600"/>
          </a:xfrm>
          <a:prstGeom prst="bentConnector3">
            <a:avLst>
              <a:gd fmla="val 757326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6" name="Google Shape;206;p8"/>
          <p:cNvCxnSpPr>
            <a:stCxn id="181" idx="0"/>
            <a:endCxn id="185" idx="0"/>
          </p:cNvCxnSpPr>
          <p:nvPr/>
        </p:nvCxnSpPr>
        <p:spPr>
          <a:xfrm flipH="1" rot="-5400000">
            <a:off x="5849582" y="1108300"/>
            <a:ext cx="29100" cy="2590200"/>
          </a:xfrm>
          <a:prstGeom prst="bentConnector3">
            <a:avLst>
              <a:gd fmla="val -785565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" name="Google Shape;207;p8"/>
          <p:cNvSpPr txBox="1"/>
          <p:nvPr>
            <p:ph type="title"/>
          </p:nvPr>
        </p:nvSpPr>
        <p:spPr>
          <a:xfrm>
            <a:off x="754988" y="56053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dk1"/>
                </a:solidFill>
              </a:rPr>
              <a:t>RISTRUTTURAZIONE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4997" y="983328"/>
            <a:ext cx="5594006" cy="397703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9"/>
          <p:cNvSpPr/>
          <p:nvPr/>
        </p:nvSpPr>
        <p:spPr>
          <a:xfrm>
            <a:off x="631303" y="325539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9"/>
          <p:cNvSpPr txBox="1"/>
          <p:nvPr/>
        </p:nvSpPr>
        <p:spPr>
          <a:xfrm>
            <a:off x="809941" y="26822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rPr>
              <a:t>RISTRUTTURAZIONE GENERALIZZAZIONI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loud Engineer CV by Slidesgo">
  <a:themeElements>
    <a:clrScheme name="Simple Light">
      <a:dk1>
        <a:srgbClr val="00000D"/>
      </a:dk1>
      <a:lt1>
        <a:srgbClr val="FFFFFF"/>
      </a:lt1>
      <a:dk2>
        <a:srgbClr val="6EEDDA"/>
      </a:dk2>
      <a:lt2>
        <a:srgbClr val="4098FD"/>
      </a:lt2>
      <a:accent1>
        <a:srgbClr val="584EFD"/>
      </a:accent1>
      <a:accent2>
        <a:srgbClr val="251AC0"/>
      </a:accent2>
      <a:accent3>
        <a:srgbClr val="2A118E"/>
      </a:accent3>
      <a:accent4>
        <a:srgbClr val="150248"/>
      </a:accent4>
      <a:accent5>
        <a:srgbClr val="6EEDDA"/>
      </a:accent5>
      <a:accent6>
        <a:srgbClr val="4098FD"/>
      </a:accent6>
      <a:hlink>
        <a:srgbClr val="6EEDD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Ana Sopa</dc:creator>
</cp:coreProperties>
</file>